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3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9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0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0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40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7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4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6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6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E98EF-9A19-4CD6-976F-6F31E5A707E9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6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b="1" dirty="0" smtClean="0"/>
              <a:t>انتاج اعناب (العملي)</a:t>
            </a:r>
            <a:r>
              <a:rPr lang="en-US" dirty="0"/>
              <a:t/>
            </a:r>
            <a:br>
              <a:rPr lang="en-US" dirty="0"/>
            </a:br>
            <a:r>
              <a:rPr lang="ar-IQ" sz="4000" b="1" dirty="0">
                <a:solidFill>
                  <a:prstClr val="black"/>
                </a:solidFill>
              </a:rPr>
              <a:t>المرحلة الرابعة / بستنة وهندسة </a:t>
            </a:r>
            <a:r>
              <a:rPr lang="ar-IQ" sz="4000" b="1" dirty="0" smtClean="0">
                <a:solidFill>
                  <a:prstClr val="black"/>
                </a:solidFill>
              </a:rPr>
              <a:t>حدائق</a:t>
            </a:r>
            <a:br>
              <a:rPr lang="ar-IQ" sz="4000" b="1" dirty="0" smtClean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z="4000" b="1" dirty="0">
                <a:solidFill>
                  <a:prstClr val="black"/>
                </a:solidFill>
                <a:ea typeface="+mj-ea"/>
                <a:cs typeface="Times New Roman"/>
              </a:rPr>
              <a:t>د. وسن فوزي فاضل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66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القصبات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1"/>
            <a:r>
              <a:rPr lang="ar-SA" b="1" dirty="0"/>
              <a:t>يوجد في العنب عدة أنواع من القصبات حسب البراعم التي نمت منها وهي :</a:t>
            </a:r>
            <a:endParaRPr lang="en-US" dirty="0"/>
          </a:p>
          <a:p>
            <a:pPr lvl="0" rtl="1"/>
            <a:r>
              <a:rPr lang="ar-SA" b="1" dirty="0"/>
              <a:t>القصبات الرئيسية (الطويلة) : ناتجة من تفتح ونمو وتطور العيون الساكنة التي تركت على القصبات عند التقليم وتتكون عليها الفروع الرئيسية التي تحمل الأوراق والعناقيد وتسمى بالقصبات </a:t>
            </a:r>
            <a:r>
              <a:rPr lang="ar-SA" b="1" dirty="0" err="1"/>
              <a:t>الاثمارية</a:t>
            </a:r>
            <a:r>
              <a:rPr lang="ar-SA" b="1" dirty="0"/>
              <a:t> طولها 5</a:t>
            </a:r>
            <a:r>
              <a:rPr lang="en-US" b="1" dirty="0"/>
              <a:t>,</a:t>
            </a:r>
            <a:r>
              <a:rPr lang="ar-SA" b="1" dirty="0"/>
              <a:t>1-5</a:t>
            </a:r>
            <a:r>
              <a:rPr lang="en-US" b="1" dirty="0"/>
              <a:t>,</a:t>
            </a:r>
            <a:r>
              <a:rPr lang="ar-SA" b="1" dirty="0"/>
              <a:t>2م بسمك 7-10ملم .</a:t>
            </a:r>
            <a:endParaRPr lang="en-US" dirty="0"/>
          </a:p>
          <a:p>
            <a:pPr lvl="0" rtl="1"/>
            <a:r>
              <a:rPr lang="ar-SA" b="1" dirty="0" smtClean="0"/>
              <a:t>الخصب </a:t>
            </a:r>
            <a:r>
              <a:rPr lang="ar-SA" b="1" dirty="0"/>
              <a:t>ولها نفس أصل العناقيد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6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SA" b="1" dirty="0"/>
              <a:t>القصبات الثانوية ( القصيرة أو الصيفية أو الجانبية ) : ناتجة من نمو البرعم الصيفي أو الجانبي أو النشط على الفروع الرئيسية الطويلة ، تكون ذات أحجام مختلفة حسب الأصناف والظروف البيئية وعمليات الخدمة وغالبا </a:t>
            </a:r>
            <a:r>
              <a:rPr lang="ar-SA" b="1" dirty="0" err="1"/>
              <a:t>ماتسقط</a:t>
            </a:r>
            <a:r>
              <a:rPr lang="ar-SA" b="1" dirty="0"/>
              <a:t> هذه القصبات لان خشبها غير ناضج 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284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rtl="1"/>
            <a:r>
              <a:rPr lang="ar-SA" b="1" dirty="0"/>
              <a:t>القصبات السرطانية </a:t>
            </a:r>
            <a:r>
              <a:rPr lang="ar-SA" b="1" dirty="0" err="1"/>
              <a:t>والأفرخ</a:t>
            </a:r>
            <a:r>
              <a:rPr lang="ar-SA" b="1" dirty="0"/>
              <a:t> المائية : تنمو من البراعم الخاملة للخشب القديم المتعدد السنين وتكون براعمها غير خصبة </a:t>
            </a:r>
            <a:r>
              <a:rPr lang="ar-SA" b="1" dirty="0" err="1"/>
              <a:t>لاتحمل</a:t>
            </a:r>
            <a:r>
              <a:rPr lang="ar-SA" b="1" dirty="0"/>
              <a:t> إثمار وتكون قوية النمو ذات سلاميات طويلة وأنسجتها ذات كثافة قليلة ذو محتوى مرتفع من الماء </a:t>
            </a:r>
            <a:r>
              <a:rPr lang="ar-SA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669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/>
              <a:t>أما طول القصبات فيختلف حسب الصنف والظروف البيئية وعمليات الخدمة حيث يتراوح بين 80</a:t>
            </a:r>
            <a:r>
              <a:rPr lang="en-US" b="1" dirty="0"/>
              <a:t>,</a:t>
            </a:r>
            <a:r>
              <a:rPr lang="ar-SA" b="1" dirty="0"/>
              <a:t>0-2م وأحيانا يصل من 5-7م في الأصناف المثمرة ، أما لون القصبات فيختلف حسب الصنف ويكون أما اصفر فاتح (كشمش) أو بني داكن أو احمر غامق( مسكات) ويعتبر لون القصبات من دلائل معرفة الأصناف بعد سقوط الأوراق في الخريف . أما شكل القصبات فيختلف حسب الأصناف وتكون القصبات السنوية أما ملساء أو ذات شعيرات أو مسطحة أو مضلعة.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363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rtl="1"/>
            <a:r>
              <a:rPr lang="ar-SA" b="1" dirty="0"/>
              <a:t> </a:t>
            </a:r>
            <a:endParaRPr lang="en-US" dirty="0"/>
          </a:p>
          <a:p>
            <a:pPr rtl="1"/>
            <a:r>
              <a:rPr lang="ar-SA" b="1" dirty="0"/>
              <a:t>5-السلاميات : عبارة عن أجزاء مكونة للفروع أو القصبات تكون محصورة بين عقدتين ، لها وظائف عديدة كنقل المواد الغذائية كما تقوم بالتنفس والنتح ويختلف عددها حسب الصنف وقوة الكرمة . وللسلاميات أطوال مختلفة فهي قصيرة اقل من 6سم ومتوسطة الطول 15-20سم وطويلة جدا 21-22سم ، أما سمكها فتكون رفيعة ذات قطر اقل من 6ملم ومتوسطة السمك بين 7-12ملم وسميكة اكبر من 12ملم .</a:t>
            </a:r>
            <a:endParaRPr lang="en-US" dirty="0"/>
          </a:p>
          <a:p>
            <a:r>
              <a:rPr lang="ar-SA" b="1" dirty="0"/>
              <a:t>6-المحاليق (</a:t>
            </a:r>
            <a:r>
              <a:rPr lang="en-US" b="1" dirty="0"/>
              <a:t>Tendrils</a:t>
            </a:r>
            <a:r>
              <a:rPr lang="ar-SA" b="1" dirty="0"/>
              <a:t>) : توجد على الفروع السنوية عند العقد مقابل الأوراق وباستمرار العناقيد (بعدها مباشرة) على الفرع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48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5721499"/>
          </a:xfrm>
        </p:spPr>
        <p:txBody>
          <a:bodyPr>
            <a:normAutofit fontScale="92500" lnSpcReduction="20000"/>
          </a:bodyPr>
          <a:lstStyle/>
          <a:p>
            <a:pPr algn="just" rtl="1"/>
            <a:r>
              <a:rPr lang="ar-SA" b="1" dirty="0"/>
              <a:t>الزهرية .تبدأ عادة على الفرع الرئيسي بعد ثالث أو رابع أو خامس ورقة إما على الفرع الثانوي فتظهر </a:t>
            </a:r>
            <a:r>
              <a:rPr lang="ar-SA" b="1" dirty="0" err="1"/>
              <a:t>ابتداءا</a:t>
            </a:r>
            <a:r>
              <a:rPr lang="ar-SA" b="1" dirty="0"/>
              <a:t> من العقد الثانية والثالثة بينما على الساق الناتج جنسيا فتتكون بعد 6 أو 10 ورقة . </a:t>
            </a:r>
            <a:endParaRPr lang="en-US" dirty="0"/>
          </a:p>
          <a:p>
            <a:pPr algn="just" rtl="1"/>
            <a:r>
              <a:rPr lang="ar-SA" b="1" dirty="0"/>
              <a:t>وتكون </a:t>
            </a:r>
            <a:r>
              <a:rPr lang="ar-SA" b="1" dirty="0" err="1"/>
              <a:t>المحاليق</a:t>
            </a:r>
            <a:r>
              <a:rPr lang="ar-SA" b="1" dirty="0"/>
              <a:t> في الجنس </a:t>
            </a:r>
            <a:r>
              <a:rPr lang="en-US" b="1" dirty="0" err="1"/>
              <a:t>Vitis</a:t>
            </a:r>
            <a:r>
              <a:rPr lang="ar-SA" b="1" dirty="0"/>
              <a:t> عشبية الأصل ولكنها تتخشب في الخريف أو في الصيف وتسقط في حال عدم التفافها على مسند .</a:t>
            </a:r>
            <a:endParaRPr lang="en-US" dirty="0"/>
          </a:p>
          <a:p>
            <a:pPr algn="just" rtl="1"/>
            <a:r>
              <a:rPr lang="ar-SA" b="1" dirty="0"/>
              <a:t>إن وضع وترتيب </a:t>
            </a:r>
            <a:r>
              <a:rPr lang="ar-SA" b="1" dirty="0" err="1"/>
              <a:t>المحاليق</a:t>
            </a:r>
            <a:r>
              <a:rPr lang="ar-SA" b="1" dirty="0"/>
              <a:t> على الفروع يكون كالتالي :</a:t>
            </a:r>
            <a:endParaRPr lang="en-US" dirty="0"/>
          </a:p>
          <a:p>
            <a:pPr lvl="0" algn="just" rtl="1"/>
            <a:r>
              <a:rPr lang="ar-SA" b="1" dirty="0"/>
              <a:t>مستمر : توجد </a:t>
            </a:r>
            <a:r>
              <a:rPr lang="ar-SA" b="1" dirty="0" err="1"/>
              <a:t>المحاليق</a:t>
            </a:r>
            <a:r>
              <a:rPr lang="ar-SA" b="1" dirty="0"/>
              <a:t> عند كل عقدة أي يوجد </a:t>
            </a:r>
            <a:r>
              <a:rPr lang="ar-SA" b="1" dirty="0" err="1"/>
              <a:t>محلاق</a:t>
            </a:r>
            <a:r>
              <a:rPr lang="ar-SA" b="1" dirty="0"/>
              <a:t> مقابل كل ورقة على الفرع</a:t>
            </a:r>
            <a:endParaRPr lang="en-US" dirty="0"/>
          </a:p>
          <a:p>
            <a:pPr lvl="0" algn="just" rtl="1"/>
            <a:r>
              <a:rPr lang="ar-SA" b="1" dirty="0"/>
              <a:t>متقطع : توجد </a:t>
            </a:r>
            <a:r>
              <a:rPr lang="ar-SA" b="1" dirty="0" err="1"/>
              <a:t>المحاليق</a:t>
            </a:r>
            <a:r>
              <a:rPr lang="ar-SA" b="1" dirty="0"/>
              <a:t> في عقدتين متتاليتين وخالية عند العقدة الثالثة .</a:t>
            </a:r>
            <a:endParaRPr lang="en-US" dirty="0"/>
          </a:p>
          <a:p>
            <a:pPr lvl="0" algn="just" rtl="1"/>
            <a:r>
              <a:rPr lang="ar-SA" b="1" dirty="0"/>
              <a:t>غير منتظم : توجد </a:t>
            </a:r>
            <a:r>
              <a:rPr lang="ar-SA" b="1" dirty="0" err="1"/>
              <a:t>المحاليق</a:t>
            </a:r>
            <a:r>
              <a:rPr lang="ar-SA" b="1" dirty="0"/>
              <a:t> في عدة عقد متعاقبة يعقبها عقد بدون </a:t>
            </a:r>
            <a:r>
              <a:rPr lang="ar-SA" b="1" dirty="0" err="1"/>
              <a:t>محاليق</a:t>
            </a:r>
            <a:r>
              <a:rPr lang="ar-SA" b="1" dirty="0"/>
              <a:t> .</a:t>
            </a:r>
            <a:endParaRPr lang="en-US" dirty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255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37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4904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419</Words>
  <Application>Microsoft Office PowerPoint</Application>
  <PresentationFormat>عرض على الشاشة (3:4)‏</PresentationFormat>
  <Paragraphs>18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انتاج اعناب (العملي) المرحلة الرابعة / بستنة وهندسة حدائق </vt:lpstr>
      <vt:lpstr>القصبات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الفاكهة مستديمة الخضرة  (العملي) المرحلة الرابعة / بستنة وهندسة حدائق م. الاولى</dc:title>
  <dc:creator>DELL</dc:creator>
  <cp:lastModifiedBy>DELL</cp:lastModifiedBy>
  <cp:revision>13</cp:revision>
  <dcterms:created xsi:type="dcterms:W3CDTF">2018-12-28T09:16:32Z</dcterms:created>
  <dcterms:modified xsi:type="dcterms:W3CDTF">2018-12-28T15:15:17Z</dcterms:modified>
</cp:coreProperties>
</file>